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8" r:id="rId6"/>
    <p:sldId id="257" r:id="rId7"/>
    <p:sldId id="259" r:id="rId8"/>
    <p:sldId id="272" r:id="rId9"/>
    <p:sldId id="268" r:id="rId10"/>
    <p:sldId id="260" r:id="rId11"/>
    <p:sldId id="275" r:id="rId12"/>
    <p:sldId id="269" r:id="rId13"/>
    <p:sldId id="270" r:id="rId14"/>
    <p:sldId id="262" r:id="rId15"/>
    <p:sldId id="263" r:id="rId16"/>
    <p:sldId id="264" r:id="rId17"/>
    <p:sldId id="267" r:id="rId18"/>
    <p:sldId id="271" r:id="rId19"/>
    <p:sldId id="274" r:id="rId20"/>
    <p:sldId id="278" r:id="rId21"/>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931B00-8CEF-8DB1-E2F4-D5B72F7B65F8}" v="168" dt="2024-04-04T15:02:14.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5" d="100"/>
          <a:sy n="125" d="100"/>
        </p:scale>
        <p:origin x="11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AF55F-770A-4541-BC51-4FF54A8B2CC9}"/>
              </a:ext>
            </a:extLst>
          </p:cNvPr>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CDBB81F-CFE7-C744-9A7D-ED4518CDD1C7}"/>
              </a:ext>
            </a:extLst>
          </p:cNvPr>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306527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DBB9-8DAA-4947-9868-33EE21886F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6C42E0-DC7F-564E-AC71-5E4564C6EB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447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DD8AAF-3EA7-874C-8F4D-AA39B8E529AD}"/>
              </a:ext>
            </a:extLst>
          </p:cNvPr>
          <p:cNvSpPr>
            <a:spLocks noGrp="1"/>
          </p:cNvSpPr>
          <p:nvPr>
            <p:ph type="title" orient="vert"/>
          </p:nvPr>
        </p:nvSpPr>
        <p:spPr>
          <a:xfrm>
            <a:off x="6543675" y="304271"/>
            <a:ext cx="1971675" cy="48431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CDEFDC-8DD3-A74C-920B-68F08D699479}"/>
              </a:ext>
            </a:extLst>
          </p:cNvPr>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8311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DB25-28EC-544A-BB26-5616AD9699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A28C94-2FBE-F344-BCD3-FCD5175130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06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8EE4B-BC76-8741-8C21-2A24386735B5}"/>
              </a:ext>
            </a:extLst>
          </p:cNvPr>
          <p:cNvSpPr>
            <a:spLocks noGrp="1"/>
          </p:cNvSpPr>
          <p:nvPr>
            <p:ph type="title"/>
          </p:nvPr>
        </p:nvSpPr>
        <p:spPr>
          <a:xfrm>
            <a:off x="623888" y="1424782"/>
            <a:ext cx="7886700" cy="2377281"/>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3982BFA-4794-D343-AFD2-020D52F712E7}"/>
              </a:ext>
            </a:extLst>
          </p:cNvPr>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6768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0394-F142-B344-BA82-81CE1DE1C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9060B1-1798-5F4D-ACB7-0881AE3E959F}"/>
              </a:ext>
            </a:extLst>
          </p:cNvPr>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61633A-6573-CE49-94E6-07F42F9DBED4}"/>
              </a:ext>
            </a:extLst>
          </p:cNvPr>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6324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753E-80B1-A74E-AF09-F202C5846DA4}"/>
              </a:ext>
            </a:extLst>
          </p:cNvPr>
          <p:cNvSpPr>
            <a:spLocks noGrp="1"/>
          </p:cNvSpPr>
          <p:nvPr>
            <p:ph type="title"/>
          </p:nvPr>
        </p:nvSpPr>
        <p:spPr>
          <a:xfrm>
            <a:off x="629841" y="304271"/>
            <a:ext cx="7886700" cy="1104636"/>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EB5B97-B11C-3B46-AB9F-24133382A816}"/>
              </a:ext>
            </a:extLst>
          </p:cNvPr>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BBF46BA-518C-0E41-97D8-CBB5FFCE2E4F}"/>
              </a:ext>
            </a:extLst>
          </p:cNvPr>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9CAED5-A3F4-9640-95AF-0703D559F1AC}"/>
              </a:ext>
            </a:extLst>
          </p:cNvPr>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FC44F05A-DFD8-3044-8241-E3277302ADAE}"/>
              </a:ext>
            </a:extLst>
          </p:cNvPr>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7375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149F-341F-9945-813A-8727CD70B06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351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08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0D699-B551-5748-B364-F67C671AC9F7}"/>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37FEEFA-ACDC-D14F-8F01-38FBBC9C59DD}"/>
              </a:ext>
            </a:extLst>
          </p:cNvPr>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02AAD3-96B1-5A44-88C4-3BAE048E2C41}"/>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42268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C7D73-4876-3342-A1D9-2A86492F69E7}"/>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395C59-26F9-D54C-9560-4E69A6D18E57}"/>
              </a:ext>
            </a:extLst>
          </p:cNvPr>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EB86A94-D3A8-734C-833B-E01059A7994B}"/>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48967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1FAFFB-8835-FC40-82E2-EB9CE342E060}"/>
              </a:ext>
            </a:extLst>
          </p:cNvPr>
          <p:cNvSpPr/>
          <p:nvPr userDrawn="1"/>
        </p:nvSpPr>
        <p:spPr>
          <a:xfrm>
            <a:off x="0" y="561109"/>
            <a:ext cx="9150235" cy="515389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 name="Title Placeholder 1">
            <a:extLst>
              <a:ext uri="{FF2B5EF4-FFF2-40B4-BE49-F238E27FC236}">
                <a16:creationId xmlns:a16="http://schemas.microsoft.com/office/drawing/2014/main" id="{684F4C1E-1DC2-B041-8318-739DF3778908}"/>
              </a:ext>
            </a:extLst>
          </p:cNvPr>
          <p:cNvSpPr>
            <a:spLocks noGrp="1"/>
          </p:cNvSpPr>
          <p:nvPr>
            <p:ph type="title"/>
          </p:nvPr>
        </p:nvSpPr>
        <p:spPr>
          <a:xfrm>
            <a:off x="628650" y="636782"/>
            <a:ext cx="78867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51DBFD-14C6-334B-A68B-98138126483C}"/>
              </a:ext>
            </a:extLst>
          </p:cNvPr>
          <p:cNvSpPr>
            <a:spLocks noGrp="1"/>
          </p:cNvSpPr>
          <p:nvPr>
            <p:ph type="body" idx="1"/>
          </p:nvPr>
        </p:nvSpPr>
        <p:spPr>
          <a:xfrm>
            <a:off x="628650" y="1853865"/>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9337339B-1203-8745-B4AA-2C438042290E}"/>
              </a:ext>
            </a:extLst>
          </p:cNvPr>
          <p:cNvCxnSpPr/>
          <p:nvPr userDrawn="1"/>
        </p:nvCxnSpPr>
        <p:spPr>
          <a:xfrm>
            <a:off x="-24939" y="554181"/>
            <a:ext cx="9189720" cy="0"/>
          </a:xfrm>
          <a:prstGeom prst="line">
            <a:avLst/>
          </a:prstGeom>
          <a:ln w="28575">
            <a:solidFill>
              <a:schemeClr val="accent2"/>
            </a:solidFill>
          </a:ln>
          <a:effectLst/>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95525C7-3236-7A4F-B34D-BC91EF365ED2}"/>
              </a:ext>
            </a:extLst>
          </p:cNvPr>
          <p:cNvPicPr>
            <a:picLocks noChangeAspect="1"/>
          </p:cNvPicPr>
          <p:nvPr userDrawn="1"/>
        </p:nvPicPr>
        <p:blipFill>
          <a:blip r:embed="rId13"/>
          <a:stretch>
            <a:fillRect/>
          </a:stretch>
        </p:blipFill>
        <p:spPr>
          <a:xfrm>
            <a:off x="62370" y="117353"/>
            <a:ext cx="1146252" cy="368599"/>
          </a:xfrm>
          <a:prstGeom prst="rect">
            <a:avLst/>
          </a:prstGeom>
        </p:spPr>
      </p:pic>
    </p:spTree>
    <p:extLst>
      <p:ext uri="{BB962C8B-B14F-4D97-AF65-F5344CB8AC3E}">
        <p14:creationId xmlns:p14="http://schemas.microsoft.com/office/powerpoint/2010/main" val="3504439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ewpaltz.edu/media/graduate-amp-extended-learning/forms/Fair%20Chance.pdf"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newpaltz.edu/media/graduate-amp-extended-learning/ARF_Grad_Assistantship_24-25_Sample.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4E70-F536-0843-A505-03C7598295FC}"/>
              </a:ext>
            </a:extLst>
          </p:cNvPr>
          <p:cNvSpPr>
            <a:spLocks noGrp="1"/>
          </p:cNvSpPr>
          <p:nvPr>
            <p:ph type="ctrTitle"/>
          </p:nvPr>
        </p:nvSpPr>
        <p:spPr>
          <a:xfrm>
            <a:off x="-4567" y="935302"/>
            <a:ext cx="8334487" cy="1989667"/>
          </a:xfrm>
        </p:spPr>
        <p:txBody>
          <a:bodyPr/>
          <a:lstStyle/>
          <a:p>
            <a:r>
              <a:rPr lang="en-US" dirty="0">
                <a:cs typeface="Calibri Light"/>
              </a:rPr>
              <a:t>Assistantship Hiring Process</a:t>
            </a:r>
            <a:endParaRPr lang="en-US" dirty="0"/>
          </a:p>
        </p:txBody>
      </p:sp>
      <p:sp>
        <p:nvSpPr>
          <p:cNvPr id="3" name="Subtitle 2">
            <a:extLst>
              <a:ext uri="{FF2B5EF4-FFF2-40B4-BE49-F238E27FC236}">
                <a16:creationId xmlns:a16="http://schemas.microsoft.com/office/drawing/2014/main" id="{FF06C058-FAF0-EE4A-BDF4-650B87D4F8A7}"/>
              </a:ext>
            </a:extLst>
          </p:cNvPr>
          <p:cNvSpPr>
            <a:spLocks noGrp="1"/>
          </p:cNvSpPr>
          <p:nvPr>
            <p:ph type="subTitle" idx="1"/>
          </p:nvPr>
        </p:nvSpPr>
        <p:spPr>
          <a:xfrm>
            <a:off x="1143000" y="3140553"/>
            <a:ext cx="6858000" cy="1240947"/>
          </a:xfrm>
        </p:spPr>
        <p:txBody>
          <a:bodyPr vert="horz" lIns="91440" tIns="45720" rIns="91440" bIns="45720" rtlCol="0" anchor="t">
            <a:normAutofit/>
          </a:bodyPr>
          <a:lstStyle/>
          <a:p>
            <a:endParaRPr lang="en-US" dirty="0"/>
          </a:p>
        </p:txBody>
      </p:sp>
    </p:spTree>
    <p:extLst>
      <p:ext uri="{BB962C8B-B14F-4D97-AF65-F5344CB8AC3E}">
        <p14:creationId xmlns:p14="http://schemas.microsoft.com/office/powerpoint/2010/main" val="856911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3728-72C0-6E14-0BC3-526F24A233AD}"/>
              </a:ext>
            </a:extLst>
          </p:cNvPr>
          <p:cNvSpPr>
            <a:spLocks noGrp="1"/>
          </p:cNvSpPr>
          <p:nvPr>
            <p:ph type="title"/>
          </p:nvPr>
        </p:nvSpPr>
        <p:spPr/>
        <p:txBody>
          <a:bodyPr/>
          <a:lstStyle/>
          <a:p>
            <a:r>
              <a:rPr lang="en-US" dirty="0">
                <a:cs typeface="Calibri Light"/>
              </a:rPr>
              <a:t>Approvals</a:t>
            </a:r>
            <a:endParaRPr lang="en-US" dirty="0">
              <a:solidFill>
                <a:srgbClr val="000000"/>
              </a:solidFill>
              <a:cs typeface="Calibri Light"/>
            </a:endParaRPr>
          </a:p>
        </p:txBody>
      </p:sp>
      <p:pic>
        <p:nvPicPr>
          <p:cNvPr id="4" name="Content Placeholder 3">
            <a:extLst>
              <a:ext uri="{FF2B5EF4-FFF2-40B4-BE49-F238E27FC236}">
                <a16:creationId xmlns:a16="http://schemas.microsoft.com/office/drawing/2014/main" id="{8A118343-E76F-1342-ACBF-79B96B10745F}"/>
              </a:ext>
            </a:extLst>
          </p:cNvPr>
          <p:cNvPicPr>
            <a:picLocks noGrp="1" noChangeAspect="1"/>
          </p:cNvPicPr>
          <p:nvPr>
            <p:ph idx="1"/>
          </p:nvPr>
        </p:nvPicPr>
        <p:blipFill>
          <a:blip r:embed="rId2"/>
          <a:stretch>
            <a:fillRect/>
          </a:stretch>
        </p:blipFill>
        <p:spPr>
          <a:xfrm>
            <a:off x="628650" y="2023690"/>
            <a:ext cx="7886700" cy="1029898"/>
          </a:xfrm>
        </p:spPr>
      </p:pic>
      <p:sp>
        <p:nvSpPr>
          <p:cNvPr id="5" name="Content Placeholder 2">
            <a:extLst>
              <a:ext uri="{FF2B5EF4-FFF2-40B4-BE49-F238E27FC236}">
                <a16:creationId xmlns:a16="http://schemas.microsoft.com/office/drawing/2014/main" id="{DF3572C2-456B-85DE-EB59-001883B6C246}"/>
              </a:ext>
            </a:extLst>
          </p:cNvPr>
          <p:cNvSpPr txBox="1">
            <a:spLocks/>
          </p:cNvSpPr>
          <p:nvPr/>
        </p:nvSpPr>
        <p:spPr>
          <a:xfrm>
            <a:off x="632132" y="3265249"/>
            <a:ext cx="7878052" cy="171796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Wingdings"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cs typeface="Calibri"/>
              </a:rPr>
              <a:t>The Department Chair and Academic Dean must both sign and date the ARF before it is submitted to Graduate Studies.</a:t>
            </a:r>
          </a:p>
        </p:txBody>
      </p:sp>
    </p:spTree>
    <p:extLst>
      <p:ext uri="{BB962C8B-B14F-4D97-AF65-F5344CB8AC3E}">
        <p14:creationId xmlns:p14="http://schemas.microsoft.com/office/powerpoint/2010/main" val="148277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4E362-F8D4-A945-BD03-19F56D759517}"/>
              </a:ext>
            </a:extLst>
          </p:cNvPr>
          <p:cNvSpPr>
            <a:spLocks noGrp="1"/>
          </p:cNvSpPr>
          <p:nvPr>
            <p:ph type="title"/>
          </p:nvPr>
        </p:nvSpPr>
        <p:spPr/>
        <p:txBody>
          <a:bodyPr/>
          <a:lstStyle/>
          <a:p>
            <a:r>
              <a:rPr lang="en-US" dirty="0">
                <a:cs typeface="Calibri Light"/>
              </a:rPr>
              <a:t>Stipend and Tuition Waiver Information</a:t>
            </a:r>
            <a:endParaRPr lang="en-US" dirty="0"/>
          </a:p>
        </p:txBody>
      </p:sp>
      <p:pic>
        <p:nvPicPr>
          <p:cNvPr id="4" name="Content Placeholder 3" descr="A close-up of a number&#10;&#10;Description automatically generated">
            <a:extLst>
              <a:ext uri="{FF2B5EF4-FFF2-40B4-BE49-F238E27FC236}">
                <a16:creationId xmlns:a16="http://schemas.microsoft.com/office/drawing/2014/main" id="{FB52ECB5-D882-0E47-DFFC-F2ACDFEC8192}"/>
              </a:ext>
            </a:extLst>
          </p:cNvPr>
          <p:cNvPicPr>
            <a:picLocks noGrp="1" noChangeAspect="1"/>
          </p:cNvPicPr>
          <p:nvPr>
            <p:ph idx="1"/>
          </p:nvPr>
        </p:nvPicPr>
        <p:blipFill>
          <a:blip r:embed="rId2"/>
          <a:stretch>
            <a:fillRect/>
          </a:stretch>
        </p:blipFill>
        <p:spPr>
          <a:xfrm>
            <a:off x="628650" y="1909487"/>
            <a:ext cx="7886700" cy="767747"/>
          </a:xfrm>
        </p:spPr>
      </p:pic>
      <p:sp>
        <p:nvSpPr>
          <p:cNvPr id="5" name="Content Placeholder 2">
            <a:extLst>
              <a:ext uri="{FF2B5EF4-FFF2-40B4-BE49-F238E27FC236}">
                <a16:creationId xmlns:a16="http://schemas.microsoft.com/office/drawing/2014/main" id="{5C7D96DE-074A-4F45-4CD2-20D9FDB87B6D}"/>
              </a:ext>
            </a:extLst>
          </p:cNvPr>
          <p:cNvSpPr txBox="1">
            <a:spLocks/>
          </p:cNvSpPr>
          <p:nvPr/>
        </p:nvSpPr>
        <p:spPr>
          <a:xfrm>
            <a:off x="632132" y="2913683"/>
            <a:ext cx="7878052" cy="1399097"/>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Wingdings"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cs typeface="Calibri"/>
              </a:rPr>
              <a:t>GPIS will fill out the appropriate tuition rate (in or out of state, MBA rate), number of credits the waiver will go towards, the yearly stipend information, and the account from which the position is being funded.</a:t>
            </a:r>
          </a:p>
        </p:txBody>
      </p:sp>
    </p:spTree>
    <p:extLst>
      <p:ext uri="{BB962C8B-B14F-4D97-AF65-F5344CB8AC3E}">
        <p14:creationId xmlns:p14="http://schemas.microsoft.com/office/powerpoint/2010/main" val="2483070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1CBB-880C-E060-5233-02982C2C3140}"/>
              </a:ext>
            </a:extLst>
          </p:cNvPr>
          <p:cNvSpPr>
            <a:spLocks noGrp="1"/>
          </p:cNvSpPr>
          <p:nvPr>
            <p:ph type="title"/>
          </p:nvPr>
        </p:nvSpPr>
        <p:spPr/>
        <p:txBody>
          <a:bodyPr/>
          <a:lstStyle/>
          <a:p>
            <a:r>
              <a:rPr lang="en-US" dirty="0">
                <a:cs typeface="Calibri Light"/>
              </a:rPr>
              <a:t>Fair Chance Form</a:t>
            </a:r>
            <a:endParaRPr lang="en-US" dirty="0"/>
          </a:p>
        </p:txBody>
      </p:sp>
      <p:pic>
        <p:nvPicPr>
          <p:cNvPr id="4" name="Content Placeholder 3" descr="A document with text on it&#10;&#10;Description automatically generated">
            <a:extLst>
              <a:ext uri="{FF2B5EF4-FFF2-40B4-BE49-F238E27FC236}">
                <a16:creationId xmlns:a16="http://schemas.microsoft.com/office/drawing/2014/main" id="{4210DCEA-08FD-6B5D-743C-A11F4169D6D4}"/>
              </a:ext>
            </a:extLst>
          </p:cNvPr>
          <p:cNvPicPr>
            <a:picLocks noGrp="1" noChangeAspect="1"/>
          </p:cNvPicPr>
          <p:nvPr>
            <p:ph idx="1"/>
          </p:nvPr>
        </p:nvPicPr>
        <p:blipFill>
          <a:blip r:embed="rId2"/>
          <a:stretch>
            <a:fillRect/>
          </a:stretch>
        </p:blipFill>
        <p:spPr>
          <a:xfrm>
            <a:off x="5434981" y="1298865"/>
            <a:ext cx="3269856" cy="4271115"/>
          </a:xfrm>
        </p:spPr>
      </p:pic>
      <p:sp>
        <p:nvSpPr>
          <p:cNvPr id="6" name="Content Placeholder 2">
            <a:extLst>
              <a:ext uri="{FF2B5EF4-FFF2-40B4-BE49-F238E27FC236}">
                <a16:creationId xmlns:a16="http://schemas.microsoft.com/office/drawing/2014/main" id="{840E6100-A0C2-F5FF-5571-748CEB8A4AD1}"/>
              </a:ext>
            </a:extLst>
          </p:cNvPr>
          <p:cNvSpPr txBox="1">
            <a:spLocks/>
          </p:cNvSpPr>
          <p:nvPr/>
        </p:nvSpPr>
        <p:spPr>
          <a:xfrm>
            <a:off x="771173" y="1809928"/>
            <a:ext cx="4516528" cy="35575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Wingdings"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cs typeface="Calibri"/>
              </a:rPr>
              <a:t>Students can find the </a:t>
            </a:r>
            <a:r>
              <a:rPr lang="en-US" dirty="0">
                <a:cs typeface="Calibri"/>
                <a:hlinkClick r:id="rId3">
                  <a:extLst>
                    <a:ext uri="{A12FA001-AC4F-418D-AE19-62706E023703}">
                      <ahyp:hlinkClr xmlns:ahyp="http://schemas.microsoft.com/office/drawing/2018/hyperlinkcolor" val="tx"/>
                    </a:ext>
                  </a:extLst>
                </a:hlinkClick>
              </a:rPr>
              <a:t>Fair Chance Form</a:t>
            </a:r>
            <a:r>
              <a:rPr lang="en-US" dirty="0">
                <a:cs typeface="Calibri"/>
              </a:rPr>
              <a:t> on the Graduate Studies Website.</a:t>
            </a:r>
          </a:p>
          <a:p>
            <a:r>
              <a:rPr lang="en-US" dirty="0">
                <a:cs typeface="Calibri"/>
              </a:rPr>
              <a:t>Students submit their completed form to the Office of Graduate, Professional &amp; Interdisciplinary Studies for further processing</a:t>
            </a:r>
          </a:p>
          <a:p>
            <a:endParaRPr lang="en-US">
              <a:cs typeface="Calibri"/>
            </a:endParaRPr>
          </a:p>
        </p:txBody>
      </p:sp>
    </p:spTree>
    <p:extLst>
      <p:ext uri="{BB962C8B-B14F-4D97-AF65-F5344CB8AC3E}">
        <p14:creationId xmlns:p14="http://schemas.microsoft.com/office/powerpoint/2010/main" val="2071576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F37F-3C76-0A7E-619C-D84AB0F47F97}"/>
              </a:ext>
            </a:extLst>
          </p:cNvPr>
          <p:cNvSpPr>
            <a:spLocks noGrp="1"/>
          </p:cNvSpPr>
          <p:nvPr>
            <p:ph type="title"/>
          </p:nvPr>
        </p:nvSpPr>
        <p:spPr/>
        <p:txBody>
          <a:bodyPr/>
          <a:lstStyle/>
          <a:p>
            <a:r>
              <a:rPr lang="en-US" dirty="0">
                <a:cs typeface="Calibri Light"/>
              </a:rPr>
              <a:t>Closing the Loop</a:t>
            </a:r>
            <a:endParaRPr lang="en-US" dirty="0"/>
          </a:p>
        </p:txBody>
      </p:sp>
      <p:sp>
        <p:nvSpPr>
          <p:cNvPr id="3" name="Content Placeholder 2">
            <a:extLst>
              <a:ext uri="{FF2B5EF4-FFF2-40B4-BE49-F238E27FC236}">
                <a16:creationId xmlns:a16="http://schemas.microsoft.com/office/drawing/2014/main" id="{90F1FCF2-813D-8C55-1AD1-951C7F1C5DDD}"/>
              </a:ext>
            </a:extLst>
          </p:cNvPr>
          <p:cNvSpPr>
            <a:spLocks noGrp="1"/>
          </p:cNvSpPr>
          <p:nvPr>
            <p:ph idx="1"/>
          </p:nvPr>
        </p:nvSpPr>
        <p:spPr/>
        <p:txBody>
          <a:bodyPr vert="horz" lIns="91440" tIns="45720" rIns="91440" bIns="45720" rtlCol="0" anchor="t">
            <a:normAutofit/>
          </a:bodyPr>
          <a:lstStyle/>
          <a:p>
            <a:r>
              <a:rPr lang="en-US" dirty="0">
                <a:cs typeface="Calibri"/>
              </a:rPr>
              <a:t>GPIS will send both the ARF and Fair Chance Form to HRDI</a:t>
            </a:r>
            <a:endParaRPr lang="en-US" dirty="0"/>
          </a:p>
          <a:p>
            <a:r>
              <a:rPr lang="en-US" dirty="0">
                <a:cs typeface="Calibri"/>
              </a:rPr>
              <a:t>HRDI will send out an Appointment Letter and email with login information for PeopleAdmin where Students upload hiring paperwork</a:t>
            </a:r>
          </a:p>
          <a:p>
            <a:r>
              <a:rPr lang="en-US" dirty="0">
                <a:cs typeface="Calibri"/>
              </a:rPr>
              <a:t>(Orientation/International/Meetings)</a:t>
            </a:r>
          </a:p>
          <a:p>
            <a:r>
              <a:rPr lang="en-US" dirty="0">
                <a:cs typeface="Calibri"/>
              </a:rPr>
              <a:t>Student is added to Payroll and can expect first check four weeks after their start date</a:t>
            </a:r>
          </a:p>
        </p:txBody>
      </p:sp>
    </p:spTree>
    <p:extLst>
      <p:ext uri="{BB962C8B-B14F-4D97-AF65-F5344CB8AC3E}">
        <p14:creationId xmlns:p14="http://schemas.microsoft.com/office/powerpoint/2010/main" val="771259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29BEC-378C-5D6D-F67D-420DCF73CFA7}"/>
              </a:ext>
            </a:extLst>
          </p:cNvPr>
          <p:cNvSpPr>
            <a:spLocks noGrp="1"/>
          </p:cNvSpPr>
          <p:nvPr>
            <p:ph type="title"/>
          </p:nvPr>
        </p:nvSpPr>
        <p:spPr/>
        <p:txBody>
          <a:bodyPr/>
          <a:lstStyle/>
          <a:p>
            <a:r>
              <a:rPr lang="en-US">
                <a:cs typeface="Calibri Light"/>
              </a:rPr>
              <a:t>Examples</a:t>
            </a:r>
            <a:endParaRPr lang="en-US"/>
          </a:p>
        </p:txBody>
      </p:sp>
      <p:sp>
        <p:nvSpPr>
          <p:cNvPr id="3" name="Content Placeholder 2">
            <a:extLst>
              <a:ext uri="{FF2B5EF4-FFF2-40B4-BE49-F238E27FC236}">
                <a16:creationId xmlns:a16="http://schemas.microsoft.com/office/drawing/2014/main" id="{1E1AC060-F90D-EF4A-B582-80F6E357B9A2}"/>
              </a:ext>
            </a:extLst>
          </p:cNvPr>
          <p:cNvSpPr>
            <a:spLocks noGrp="1"/>
          </p:cNvSpPr>
          <p:nvPr>
            <p:ph idx="1"/>
          </p:nvPr>
        </p:nvSpPr>
        <p:spPr>
          <a:xfrm>
            <a:off x="628650" y="1853865"/>
            <a:ext cx="2958033" cy="3626115"/>
          </a:xfrm>
        </p:spPr>
        <p:txBody>
          <a:bodyPr vert="horz" lIns="91440" tIns="45720" rIns="91440" bIns="45720" rtlCol="0" anchor="t">
            <a:normAutofit/>
          </a:bodyPr>
          <a:lstStyle/>
          <a:p>
            <a:r>
              <a:rPr lang="en-US" dirty="0">
                <a:cs typeface="Calibri"/>
              </a:rPr>
              <a:t>A student being hired as a GA for a half-time, Spring appointment</a:t>
            </a:r>
          </a:p>
        </p:txBody>
      </p:sp>
      <p:pic>
        <p:nvPicPr>
          <p:cNvPr id="4" name="Picture 3" descr="A screen shot of a computer screen&#10;&#10;Description automatically generated">
            <a:extLst>
              <a:ext uri="{FF2B5EF4-FFF2-40B4-BE49-F238E27FC236}">
                <a16:creationId xmlns:a16="http://schemas.microsoft.com/office/drawing/2014/main" id="{B3F4B373-52E2-A603-7766-7A9D334C30FF}"/>
              </a:ext>
            </a:extLst>
          </p:cNvPr>
          <p:cNvPicPr>
            <a:picLocks noChangeAspect="1"/>
          </p:cNvPicPr>
          <p:nvPr/>
        </p:nvPicPr>
        <p:blipFill>
          <a:blip r:embed="rId2"/>
          <a:stretch>
            <a:fillRect/>
          </a:stretch>
        </p:blipFill>
        <p:spPr>
          <a:xfrm>
            <a:off x="3935469" y="1666122"/>
            <a:ext cx="3458677" cy="3623860"/>
          </a:xfrm>
          <a:prstGeom prst="rect">
            <a:avLst/>
          </a:prstGeom>
        </p:spPr>
      </p:pic>
    </p:spTree>
    <p:extLst>
      <p:ext uri="{BB962C8B-B14F-4D97-AF65-F5344CB8AC3E}">
        <p14:creationId xmlns:p14="http://schemas.microsoft.com/office/powerpoint/2010/main" val="4003000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29BEC-378C-5D6D-F67D-420DCF73CFA7}"/>
              </a:ext>
            </a:extLst>
          </p:cNvPr>
          <p:cNvSpPr>
            <a:spLocks noGrp="1"/>
          </p:cNvSpPr>
          <p:nvPr>
            <p:ph type="title"/>
          </p:nvPr>
        </p:nvSpPr>
        <p:spPr/>
        <p:txBody>
          <a:bodyPr/>
          <a:lstStyle/>
          <a:p>
            <a:r>
              <a:rPr lang="en-US">
                <a:cs typeface="Calibri Light"/>
              </a:rPr>
              <a:t>Examples</a:t>
            </a:r>
            <a:endParaRPr lang="en-US"/>
          </a:p>
        </p:txBody>
      </p:sp>
      <p:sp>
        <p:nvSpPr>
          <p:cNvPr id="3" name="Content Placeholder 2">
            <a:extLst>
              <a:ext uri="{FF2B5EF4-FFF2-40B4-BE49-F238E27FC236}">
                <a16:creationId xmlns:a16="http://schemas.microsoft.com/office/drawing/2014/main" id="{1E1AC060-F90D-EF4A-B582-80F6E357B9A2}"/>
              </a:ext>
            </a:extLst>
          </p:cNvPr>
          <p:cNvSpPr>
            <a:spLocks noGrp="1"/>
          </p:cNvSpPr>
          <p:nvPr>
            <p:ph idx="1"/>
          </p:nvPr>
        </p:nvSpPr>
        <p:spPr>
          <a:xfrm>
            <a:off x="628650" y="1853865"/>
            <a:ext cx="2855702" cy="1828302"/>
          </a:xfrm>
        </p:spPr>
        <p:txBody>
          <a:bodyPr vert="horz" lIns="91440" tIns="45720" rIns="91440" bIns="45720" rtlCol="0" anchor="t">
            <a:normAutofit/>
          </a:bodyPr>
          <a:lstStyle/>
          <a:p>
            <a:r>
              <a:rPr lang="en-US" dirty="0">
                <a:cs typeface="Calibri"/>
              </a:rPr>
              <a:t>A student being hired as a TA for a full-time, Fall appointment with indicated Brightspace access to two sections of a course</a:t>
            </a:r>
          </a:p>
        </p:txBody>
      </p:sp>
      <p:pic>
        <p:nvPicPr>
          <p:cNvPr id="5" name="Picture 4" descr="A screen shot of a computer screen&#10;&#10;Description automatically generated">
            <a:extLst>
              <a:ext uri="{FF2B5EF4-FFF2-40B4-BE49-F238E27FC236}">
                <a16:creationId xmlns:a16="http://schemas.microsoft.com/office/drawing/2014/main" id="{0E6D2C1D-7258-661A-665A-90F5D91507E3}"/>
              </a:ext>
            </a:extLst>
          </p:cNvPr>
          <p:cNvPicPr>
            <a:picLocks noChangeAspect="1"/>
          </p:cNvPicPr>
          <p:nvPr/>
        </p:nvPicPr>
        <p:blipFill>
          <a:blip r:embed="rId2"/>
          <a:stretch>
            <a:fillRect/>
          </a:stretch>
        </p:blipFill>
        <p:spPr>
          <a:xfrm>
            <a:off x="4385454" y="1743512"/>
            <a:ext cx="3437175" cy="3740768"/>
          </a:xfrm>
          <a:prstGeom prst="rect">
            <a:avLst/>
          </a:prstGeom>
        </p:spPr>
      </p:pic>
    </p:spTree>
    <p:extLst>
      <p:ext uri="{BB962C8B-B14F-4D97-AF65-F5344CB8AC3E}">
        <p14:creationId xmlns:p14="http://schemas.microsoft.com/office/powerpoint/2010/main" val="1271854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29BEC-378C-5D6D-F67D-420DCF73CFA7}"/>
              </a:ext>
            </a:extLst>
          </p:cNvPr>
          <p:cNvSpPr>
            <a:spLocks noGrp="1"/>
          </p:cNvSpPr>
          <p:nvPr>
            <p:ph type="title"/>
          </p:nvPr>
        </p:nvSpPr>
        <p:spPr/>
        <p:txBody>
          <a:bodyPr/>
          <a:lstStyle/>
          <a:p>
            <a:r>
              <a:rPr lang="en-US">
                <a:cs typeface="Calibri Light"/>
              </a:rPr>
              <a:t>Examples</a:t>
            </a:r>
            <a:endParaRPr lang="en-US"/>
          </a:p>
        </p:txBody>
      </p:sp>
      <p:sp>
        <p:nvSpPr>
          <p:cNvPr id="3" name="Content Placeholder 2">
            <a:extLst>
              <a:ext uri="{FF2B5EF4-FFF2-40B4-BE49-F238E27FC236}">
                <a16:creationId xmlns:a16="http://schemas.microsoft.com/office/drawing/2014/main" id="{1E1AC060-F90D-EF4A-B582-80F6E357B9A2}"/>
              </a:ext>
            </a:extLst>
          </p:cNvPr>
          <p:cNvSpPr>
            <a:spLocks noGrp="1"/>
          </p:cNvSpPr>
          <p:nvPr>
            <p:ph idx="1"/>
          </p:nvPr>
        </p:nvSpPr>
        <p:spPr>
          <a:xfrm>
            <a:off x="628650" y="1853865"/>
            <a:ext cx="3111528" cy="3626115"/>
          </a:xfrm>
        </p:spPr>
        <p:txBody>
          <a:bodyPr vert="horz" lIns="91440" tIns="45720" rIns="91440" bIns="45720" rtlCol="0" anchor="t">
            <a:normAutofit/>
          </a:bodyPr>
          <a:lstStyle/>
          <a:p>
            <a:r>
              <a:rPr lang="en-US" dirty="0">
                <a:cs typeface="Calibri"/>
              </a:rPr>
              <a:t>A student being hired as a TR for a full-time, all year appointment with indicated Brightspace access to two courses </a:t>
            </a:r>
            <a:endParaRPr lang="en-US" dirty="0">
              <a:ea typeface="Calibri"/>
              <a:cs typeface="Calibri"/>
            </a:endParaRPr>
          </a:p>
        </p:txBody>
      </p:sp>
      <p:pic>
        <p:nvPicPr>
          <p:cNvPr id="4" name="Picture 3" descr="A screenshot of a form&#10;&#10;Description automatically generated">
            <a:extLst>
              <a:ext uri="{FF2B5EF4-FFF2-40B4-BE49-F238E27FC236}">
                <a16:creationId xmlns:a16="http://schemas.microsoft.com/office/drawing/2014/main" id="{9107E114-B92E-813F-70F7-9A70AC8D9371}"/>
              </a:ext>
            </a:extLst>
          </p:cNvPr>
          <p:cNvPicPr>
            <a:picLocks noChangeAspect="1"/>
          </p:cNvPicPr>
          <p:nvPr/>
        </p:nvPicPr>
        <p:blipFill>
          <a:blip r:embed="rId2"/>
          <a:stretch>
            <a:fillRect/>
          </a:stretch>
        </p:blipFill>
        <p:spPr>
          <a:xfrm>
            <a:off x="4035262" y="1742198"/>
            <a:ext cx="3508953" cy="3619159"/>
          </a:xfrm>
          <a:prstGeom prst="rect">
            <a:avLst/>
          </a:prstGeom>
        </p:spPr>
      </p:pic>
    </p:spTree>
    <p:extLst>
      <p:ext uri="{BB962C8B-B14F-4D97-AF65-F5344CB8AC3E}">
        <p14:creationId xmlns:p14="http://schemas.microsoft.com/office/powerpoint/2010/main" val="2984256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72A1-790B-4DE7-6C68-BBA8917E2469}"/>
              </a:ext>
            </a:extLst>
          </p:cNvPr>
          <p:cNvSpPr>
            <a:spLocks noGrp="1"/>
          </p:cNvSpPr>
          <p:nvPr>
            <p:ph type="title"/>
          </p:nvPr>
        </p:nvSpPr>
        <p:spPr/>
        <p:txBody>
          <a:bodyPr/>
          <a:lstStyle/>
          <a:p>
            <a:r>
              <a:rPr lang="en-US" dirty="0">
                <a:cs typeface="Calibri Light"/>
              </a:rPr>
              <a:t>Additional Information</a:t>
            </a:r>
            <a:endParaRPr lang="en-US" dirty="0"/>
          </a:p>
        </p:txBody>
      </p:sp>
      <p:sp>
        <p:nvSpPr>
          <p:cNvPr id="3" name="Content Placeholder 2">
            <a:extLst>
              <a:ext uri="{FF2B5EF4-FFF2-40B4-BE49-F238E27FC236}">
                <a16:creationId xmlns:a16="http://schemas.microsoft.com/office/drawing/2014/main" id="{480387C0-96CE-B6DD-9A2B-0F8C55B0D8F0}"/>
              </a:ext>
            </a:extLst>
          </p:cNvPr>
          <p:cNvSpPr>
            <a:spLocks noGrp="1"/>
          </p:cNvSpPr>
          <p:nvPr>
            <p:ph idx="1"/>
          </p:nvPr>
        </p:nvSpPr>
        <p:spPr/>
        <p:txBody>
          <a:bodyPr vert="horz" lIns="91440" tIns="45720" rIns="91440" bIns="45720" rtlCol="0" anchor="t">
            <a:normAutofit/>
          </a:bodyPr>
          <a:lstStyle/>
          <a:p>
            <a:r>
              <a:rPr lang="en-US" dirty="0">
                <a:cs typeface="Calibri"/>
              </a:rPr>
              <a:t>Refer to the Graduate Studies website for further information regarding assistantship types, the hiring timeline, and helpful contacts about the process</a:t>
            </a:r>
          </a:p>
          <a:p>
            <a:r>
              <a:rPr lang="en-US" dirty="0">
                <a:cs typeface="Calibri"/>
                <a:hlinkClick r:id="rId2">
                  <a:extLst>
                    <a:ext uri="{A12FA001-AC4F-418D-AE19-62706E023703}">
                      <ahyp:hlinkClr xmlns:ahyp="http://schemas.microsoft.com/office/drawing/2018/hyperlinkcolor" val="tx"/>
                    </a:ext>
                  </a:extLst>
                </a:hlinkClick>
              </a:rPr>
              <a:t>Click here to view the template ARF</a:t>
            </a:r>
          </a:p>
          <a:p>
            <a:endParaRPr lang="en-US" dirty="0">
              <a:ea typeface="Calibri"/>
              <a:cs typeface="Calibri"/>
            </a:endParaRPr>
          </a:p>
        </p:txBody>
      </p:sp>
    </p:spTree>
    <p:extLst>
      <p:ext uri="{BB962C8B-B14F-4D97-AF65-F5344CB8AC3E}">
        <p14:creationId xmlns:p14="http://schemas.microsoft.com/office/powerpoint/2010/main" val="2396259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7CD4-25A4-FD92-917C-5A053069373E}"/>
              </a:ext>
            </a:extLst>
          </p:cNvPr>
          <p:cNvSpPr>
            <a:spLocks noGrp="1"/>
          </p:cNvSpPr>
          <p:nvPr>
            <p:ph type="title"/>
          </p:nvPr>
        </p:nvSpPr>
        <p:spPr/>
        <p:txBody>
          <a:bodyPr/>
          <a:lstStyle/>
          <a:p>
            <a:r>
              <a:rPr lang="en-US">
                <a:cs typeface="Calibri Light"/>
              </a:rPr>
              <a:t>Hiring Timeline</a:t>
            </a:r>
            <a:endParaRPr lang="en-US"/>
          </a:p>
        </p:txBody>
      </p:sp>
      <p:pic>
        <p:nvPicPr>
          <p:cNvPr id="4" name="Content Placeholder 3" descr="A diagram of a diagram&#10;&#10;Description automatically generated">
            <a:extLst>
              <a:ext uri="{FF2B5EF4-FFF2-40B4-BE49-F238E27FC236}">
                <a16:creationId xmlns:a16="http://schemas.microsoft.com/office/drawing/2014/main" id="{D75F8BFD-09E3-57FF-109B-994955D49C14}"/>
              </a:ext>
            </a:extLst>
          </p:cNvPr>
          <p:cNvPicPr>
            <a:picLocks noGrp="1" noChangeAspect="1"/>
          </p:cNvPicPr>
          <p:nvPr>
            <p:ph idx="1"/>
          </p:nvPr>
        </p:nvPicPr>
        <p:blipFill>
          <a:blip r:embed="rId2"/>
          <a:stretch>
            <a:fillRect/>
          </a:stretch>
        </p:blipFill>
        <p:spPr>
          <a:xfrm>
            <a:off x="726017" y="1634886"/>
            <a:ext cx="7790777" cy="1221573"/>
          </a:xfrm>
        </p:spPr>
      </p:pic>
      <p:sp>
        <p:nvSpPr>
          <p:cNvPr id="7" name="TextBox 6">
            <a:extLst>
              <a:ext uri="{FF2B5EF4-FFF2-40B4-BE49-F238E27FC236}">
                <a16:creationId xmlns:a16="http://schemas.microsoft.com/office/drawing/2014/main" id="{2234A616-E4A3-D432-7796-BD5E84F48760}"/>
              </a:ext>
            </a:extLst>
          </p:cNvPr>
          <p:cNvSpPr txBox="1"/>
          <p:nvPr/>
        </p:nvSpPr>
        <p:spPr>
          <a:xfrm>
            <a:off x="724741" y="3032733"/>
            <a:ext cx="3852422" cy="18004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bg2"/>
                </a:solidFill>
                <a:ea typeface="+mn-lt"/>
                <a:cs typeface="+mn-lt"/>
              </a:rPr>
              <a:t>Processing Deadlines for Fall or All-Year TAGA Hires</a:t>
            </a:r>
          </a:p>
          <a:p>
            <a:endParaRPr lang="en-US" sz="900" i="1" dirty="0">
              <a:solidFill>
                <a:schemeClr val="bg1"/>
              </a:solidFill>
              <a:ea typeface="+mn-lt"/>
              <a:cs typeface="+mn-lt"/>
            </a:endParaRPr>
          </a:p>
          <a:p>
            <a:r>
              <a:rPr lang="en-US" sz="900" i="1" dirty="0">
                <a:solidFill>
                  <a:schemeClr val="bg1"/>
                </a:solidFill>
                <a:ea typeface="+mn-lt"/>
                <a:cs typeface="+mn-lt"/>
              </a:rPr>
              <a:t>Hiring Departments have more flexibility when hiring students for the fall or entire year</a:t>
            </a:r>
            <a:endParaRPr lang="en-US" sz="1400">
              <a:solidFill>
                <a:schemeClr val="bg1"/>
              </a:solidFill>
              <a:ea typeface="+mn-lt"/>
              <a:cs typeface="+mn-lt"/>
            </a:endParaRPr>
          </a:p>
          <a:p>
            <a:endParaRPr lang="en-US" sz="900" dirty="0">
              <a:solidFill>
                <a:srgbClr val="808080"/>
              </a:solidFill>
            </a:endParaRPr>
          </a:p>
          <a:p>
            <a:r>
              <a:rPr lang="en-US" sz="1100" b="1" dirty="0">
                <a:solidFill>
                  <a:srgbClr val="FF8C00"/>
                </a:solidFill>
              </a:rPr>
              <a:t>School: June 15 </a:t>
            </a:r>
            <a:endParaRPr lang="en-US"/>
          </a:p>
          <a:p>
            <a:pPr marL="285750" indent="-285750">
              <a:buFont typeface="Calibri Light"/>
              <a:buChar char="•"/>
            </a:pPr>
            <a:r>
              <a:rPr lang="en-US" sz="1100" dirty="0">
                <a:solidFill>
                  <a:schemeClr val="bg1"/>
                </a:solidFill>
                <a:ea typeface="+mn-lt"/>
                <a:cs typeface="+mn-lt"/>
              </a:rPr>
              <a:t>Reviews &amp; approves ARF </a:t>
            </a:r>
            <a:endParaRPr lang="en-US" sz="1400">
              <a:solidFill>
                <a:schemeClr val="bg1"/>
              </a:solidFill>
              <a:cs typeface="Calibri"/>
            </a:endParaRPr>
          </a:p>
          <a:p>
            <a:pPr marL="285750" indent="-285750">
              <a:buFont typeface="Calibri Light"/>
              <a:buChar char="•"/>
            </a:pPr>
            <a:r>
              <a:rPr lang="en-US" sz="1100" dirty="0">
                <a:solidFill>
                  <a:schemeClr val="bg1"/>
                </a:solidFill>
                <a:ea typeface="+mn-lt"/>
                <a:cs typeface="+mn-lt"/>
              </a:rPr>
              <a:t>Uploads it to the TAGA Team Site</a:t>
            </a:r>
            <a:endParaRPr lang="en-US">
              <a:solidFill>
                <a:schemeClr val="bg1"/>
              </a:solidFill>
            </a:endParaRPr>
          </a:p>
          <a:p>
            <a:endParaRPr lang="en-US" sz="1400" dirty="0">
              <a:cs typeface="Calibri"/>
            </a:endParaRPr>
          </a:p>
        </p:txBody>
      </p:sp>
      <p:sp>
        <p:nvSpPr>
          <p:cNvPr id="10" name="TextBox 9">
            <a:extLst>
              <a:ext uri="{FF2B5EF4-FFF2-40B4-BE49-F238E27FC236}">
                <a16:creationId xmlns:a16="http://schemas.microsoft.com/office/drawing/2014/main" id="{F6514E38-76BE-7AEF-667D-073C935AA077}"/>
              </a:ext>
            </a:extLst>
          </p:cNvPr>
          <p:cNvSpPr txBox="1"/>
          <p:nvPr/>
        </p:nvSpPr>
        <p:spPr>
          <a:xfrm>
            <a:off x="4572724" y="3032732"/>
            <a:ext cx="3942436" cy="15850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bg2"/>
                </a:solidFill>
              </a:rPr>
              <a:t>Processing Deadlines for Spring TAGA Hires</a:t>
            </a:r>
            <a:endParaRPr lang="en-US" sz="1400" dirty="0">
              <a:solidFill>
                <a:schemeClr val="bg2"/>
              </a:solidFill>
              <a:cs typeface="Calibri"/>
            </a:endParaRPr>
          </a:p>
          <a:p>
            <a:endParaRPr lang="en-US" sz="900" dirty="0">
              <a:solidFill>
                <a:srgbClr val="808080"/>
              </a:solidFill>
              <a:cs typeface="Calibri"/>
            </a:endParaRPr>
          </a:p>
          <a:p>
            <a:r>
              <a:rPr lang="en-US" sz="900" i="1" dirty="0">
                <a:solidFill>
                  <a:schemeClr val="bg1"/>
                </a:solidFill>
                <a:cs typeface="Calibri"/>
              </a:rPr>
              <a:t>Spring hiring deadlines are unforgiving due to time constraints between the fall and spring terms</a:t>
            </a:r>
            <a:endParaRPr lang="en-US" dirty="0">
              <a:solidFill>
                <a:schemeClr val="bg1"/>
              </a:solidFill>
            </a:endParaRPr>
          </a:p>
          <a:p>
            <a:endParaRPr lang="en-US" sz="900" dirty="0">
              <a:solidFill>
                <a:srgbClr val="808080"/>
              </a:solidFill>
              <a:ea typeface="+mn-lt"/>
              <a:cs typeface="+mn-lt"/>
            </a:endParaRPr>
          </a:p>
          <a:p>
            <a:r>
              <a:rPr lang="en-US" sz="1100" b="1" dirty="0">
                <a:solidFill>
                  <a:srgbClr val="FF8C00"/>
                </a:solidFill>
              </a:rPr>
              <a:t>School: November 15 </a:t>
            </a:r>
            <a:endParaRPr lang="en-US" dirty="0"/>
          </a:p>
          <a:p>
            <a:pPr marL="285750" indent="-285750">
              <a:buFont typeface="Calibri Light"/>
              <a:buChar char="•"/>
            </a:pPr>
            <a:r>
              <a:rPr lang="en-US" sz="1100" dirty="0">
                <a:solidFill>
                  <a:schemeClr val="bg1"/>
                </a:solidFill>
                <a:ea typeface="+mn-lt"/>
                <a:cs typeface="+mn-lt"/>
              </a:rPr>
              <a:t>Reviews &amp; approves ARF </a:t>
            </a:r>
            <a:endParaRPr lang="en-US" sz="1400">
              <a:solidFill>
                <a:schemeClr val="bg1"/>
              </a:solidFill>
              <a:cs typeface="Calibri"/>
            </a:endParaRPr>
          </a:p>
          <a:p>
            <a:pPr marL="285750" indent="-285750">
              <a:buFont typeface="Calibri Light"/>
              <a:buChar char="•"/>
            </a:pPr>
            <a:r>
              <a:rPr lang="en-US" sz="1100" dirty="0">
                <a:solidFill>
                  <a:schemeClr val="bg1"/>
                </a:solidFill>
                <a:ea typeface="+mn-lt"/>
                <a:cs typeface="+mn-lt"/>
              </a:rPr>
              <a:t>Uploads it to the TAGA Team Site</a:t>
            </a:r>
            <a:endParaRPr lang="en-US" dirty="0">
              <a:solidFill>
                <a:schemeClr val="bg1"/>
              </a:solidFill>
            </a:endParaRPr>
          </a:p>
          <a:p>
            <a:endParaRPr lang="en-US" sz="1400" dirty="0">
              <a:cs typeface="Calibri"/>
            </a:endParaRPr>
          </a:p>
        </p:txBody>
      </p:sp>
    </p:spTree>
    <p:extLst>
      <p:ext uri="{BB962C8B-B14F-4D97-AF65-F5344CB8AC3E}">
        <p14:creationId xmlns:p14="http://schemas.microsoft.com/office/powerpoint/2010/main" val="3424127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B20FB-9258-CCD3-F1F1-92EC8BFDC0F9}"/>
              </a:ext>
            </a:extLst>
          </p:cNvPr>
          <p:cNvSpPr>
            <a:spLocks noGrp="1"/>
          </p:cNvSpPr>
          <p:nvPr>
            <p:ph type="title"/>
          </p:nvPr>
        </p:nvSpPr>
        <p:spPr/>
        <p:txBody>
          <a:bodyPr/>
          <a:lstStyle/>
          <a:p>
            <a:r>
              <a:rPr lang="en-US" dirty="0">
                <a:ea typeface="+mj-lt"/>
                <a:cs typeface="+mj-lt"/>
              </a:rPr>
              <a:t>Graduate or Teaching Assistantship </a:t>
            </a:r>
            <a:endParaRPr lang="en-US" dirty="0"/>
          </a:p>
          <a:p>
            <a:r>
              <a:rPr lang="en-US" dirty="0">
                <a:ea typeface="+mj-lt"/>
                <a:cs typeface="+mj-lt"/>
              </a:rPr>
              <a:t>Appointment Request Form (ARF)</a:t>
            </a:r>
            <a:endParaRPr lang="en-US" dirty="0"/>
          </a:p>
        </p:txBody>
      </p:sp>
      <p:sp>
        <p:nvSpPr>
          <p:cNvPr id="3" name="Content Placeholder 2">
            <a:extLst>
              <a:ext uri="{FF2B5EF4-FFF2-40B4-BE49-F238E27FC236}">
                <a16:creationId xmlns:a16="http://schemas.microsoft.com/office/drawing/2014/main" id="{39044105-64EB-A720-331B-1EEDC7F6AC38}"/>
              </a:ext>
            </a:extLst>
          </p:cNvPr>
          <p:cNvSpPr>
            <a:spLocks noGrp="1"/>
          </p:cNvSpPr>
          <p:nvPr>
            <p:ph idx="1"/>
          </p:nvPr>
        </p:nvSpPr>
        <p:spPr>
          <a:xfrm>
            <a:off x="628650" y="1853865"/>
            <a:ext cx="7886700" cy="3626115"/>
          </a:xfrm>
        </p:spPr>
        <p:txBody>
          <a:bodyPr vert="horz" lIns="91440" tIns="45720" rIns="91440" bIns="45720" rtlCol="0" anchor="t">
            <a:normAutofit/>
          </a:bodyPr>
          <a:lstStyle/>
          <a:p>
            <a:pPr marL="457200" indent="-457200">
              <a:buFont typeface="+mj-lt"/>
              <a:buAutoNum type="arabicPeriod"/>
            </a:pPr>
            <a:r>
              <a:rPr lang="en-US" sz="2000" dirty="0">
                <a:cs typeface="Calibri"/>
              </a:rPr>
              <a:t>Students are hired through the submission of an approved Appointment Request Form (ARF) to the Office of Graduate, Professional &amp; Interdisciplinary Studies</a:t>
            </a:r>
          </a:p>
          <a:p>
            <a:pPr marL="457200" indent="-457200">
              <a:buFont typeface="+mj-lt"/>
              <a:buAutoNum type="arabicPeriod"/>
            </a:pPr>
            <a:r>
              <a:rPr lang="en-US" sz="2000" dirty="0">
                <a:cs typeface="Calibri"/>
              </a:rPr>
              <a:t>Students fill out the first page of the ARF, Hiring Departments fill out the second page and approve the ARF, which is then sent to GPIS.</a:t>
            </a:r>
          </a:p>
          <a:p>
            <a:pPr marL="457200" indent="-457200">
              <a:buFont typeface="+mj-lt"/>
              <a:buAutoNum type="arabicPeriod"/>
            </a:pPr>
            <a:r>
              <a:rPr lang="en-US" sz="2000" dirty="0">
                <a:cs typeface="Calibri"/>
              </a:rPr>
              <a:t>GPIS will process and receive the Fair Chance Form from the student.</a:t>
            </a:r>
          </a:p>
          <a:p>
            <a:pPr marL="457200" indent="-457200">
              <a:buFont typeface="+mj-lt"/>
              <a:buAutoNum type="arabicPeriod"/>
            </a:pPr>
            <a:r>
              <a:rPr lang="en-US" sz="2000" dirty="0">
                <a:cs typeface="Calibri"/>
              </a:rPr>
              <a:t>The ARF and Fair Chance Form will be sent to HRDI.</a:t>
            </a:r>
          </a:p>
          <a:p>
            <a:pPr marL="457200" indent="-457200">
              <a:buFont typeface="+mj-lt"/>
              <a:buAutoNum type="arabicPeriod"/>
            </a:pPr>
            <a:r>
              <a:rPr lang="en-US" sz="2000" dirty="0">
                <a:cs typeface="Calibri"/>
              </a:rPr>
              <a:t>HRDI will finalize necessary paperwork with the student.</a:t>
            </a:r>
          </a:p>
          <a:p>
            <a:pPr marL="457200" indent="-457200">
              <a:buFont typeface="+mj-lt"/>
              <a:buAutoNum type="arabicPeriod"/>
            </a:pPr>
            <a:r>
              <a:rPr lang="en-US" sz="2000" dirty="0">
                <a:cs typeface="Calibri"/>
              </a:rPr>
              <a:t>Student will be added to Payroll. </a:t>
            </a:r>
          </a:p>
        </p:txBody>
      </p:sp>
    </p:spTree>
    <p:extLst>
      <p:ext uri="{BB962C8B-B14F-4D97-AF65-F5344CB8AC3E}">
        <p14:creationId xmlns:p14="http://schemas.microsoft.com/office/powerpoint/2010/main" val="3783623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1530F-7BF6-0157-1F93-F9B06135B568}"/>
              </a:ext>
            </a:extLst>
          </p:cNvPr>
          <p:cNvSpPr>
            <a:spLocks noGrp="1"/>
          </p:cNvSpPr>
          <p:nvPr>
            <p:ph type="title"/>
          </p:nvPr>
        </p:nvSpPr>
        <p:spPr/>
        <p:txBody>
          <a:bodyPr/>
          <a:lstStyle/>
          <a:p>
            <a:r>
              <a:rPr lang="en-US" dirty="0">
                <a:cs typeface="Calibri Light" panose="020F0302020204030204"/>
              </a:rPr>
              <a:t>Page 1: Student Information</a:t>
            </a:r>
          </a:p>
        </p:txBody>
      </p:sp>
      <p:pic>
        <p:nvPicPr>
          <p:cNvPr id="4" name="Content Placeholder 3" descr="A application form with text and images&#10;&#10;Description automatically generated">
            <a:extLst>
              <a:ext uri="{FF2B5EF4-FFF2-40B4-BE49-F238E27FC236}">
                <a16:creationId xmlns:a16="http://schemas.microsoft.com/office/drawing/2014/main" id="{D242CB71-CC08-F649-7F05-15879A1DA151}"/>
              </a:ext>
            </a:extLst>
          </p:cNvPr>
          <p:cNvPicPr>
            <a:picLocks noGrp="1" noChangeAspect="1"/>
          </p:cNvPicPr>
          <p:nvPr>
            <p:ph idx="1"/>
          </p:nvPr>
        </p:nvPicPr>
        <p:blipFill>
          <a:blip r:embed="rId2"/>
          <a:stretch>
            <a:fillRect/>
          </a:stretch>
        </p:blipFill>
        <p:spPr>
          <a:xfrm>
            <a:off x="517549" y="1741365"/>
            <a:ext cx="4725847" cy="2831115"/>
          </a:xfrm>
        </p:spPr>
      </p:pic>
      <p:sp>
        <p:nvSpPr>
          <p:cNvPr id="5" name="Content Placeholder 2">
            <a:extLst>
              <a:ext uri="{FF2B5EF4-FFF2-40B4-BE49-F238E27FC236}">
                <a16:creationId xmlns:a16="http://schemas.microsoft.com/office/drawing/2014/main" id="{10E1245A-C830-BBC1-4A1C-8A66217639F3}"/>
              </a:ext>
            </a:extLst>
          </p:cNvPr>
          <p:cNvSpPr txBox="1">
            <a:spLocks/>
          </p:cNvSpPr>
          <p:nvPr/>
        </p:nvSpPr>
        <p:spPr>
          <a:xfrm>
            <a:off x="5421936" y="1741365"/>
            <a:ext cx="3333453" cy="362611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Wingdings"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cs typeface="Calibri"/>
              </a:rPr>
              <a:t>Students fill out their information on the top half of the ARF:</a:t>
            </a:r>
          </a:p>
          <a:p>
            <a:r>
              <a:rPr lang="en-US" dirty="0">
                <a:cs typeface="Calibri"/>
              </a:rPr>
              <a:t>Banner ID, Name, Major Code, GPA, Address, Phone, Email, Hiring Department, Position, and Residency Info</a:t>
            </a:r>
          </a:p>
        </p:txBody>
      </p:sp>
    </p:spTree>
    <p:extLst>
      <p:ext uri="{BB962C8B-B14F-4D97-AF65-F5344CB8AC3E}">
        <p14:creationId xmlns:p14="http://schemas.microsoft.com/office/powerpoint/2010/main" val="3492481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449C2-CBB2-28C0-2A74-CF44F8D74989}"/>
              </a:ext>
            </a:extLst>
          </p:cNvPr>
          <p:cNvSpPr>
            <a:spLocks noGrp="1"/>
          </p:cNvSpPr>
          <p:nvPr>
            <p:ph type="title"/>
          </p:nvPr>
        </p:nvSpPr>
        <p:spPr/>
        <p:txBody>
          <a:bodyPr/>
          <a:lstStyle/>
          <a:p>
            <a:r>
              <a:rPr lang="en-US" dirty="0">
                <a:ea typeface="Calibri Light"/>
                <a:cs typeface="Calibri Light"/>
              </a:rPr>
              <a:t>Applicant Information</a:t>
            </a:r>
            <a:endParaRPr lang="en-US" dirty="0"/>
          </a:p>
        </p:txBody>
      </p:sp>
      <p:pic>
        <p:nvPicPr>
          <p:cNvPr id="4" name="Content Placeholder 3" descr="A screen shot of a registration form&#10;&#10;Description automatically generated">
            <a:extLst>
              <a:ext uri="{FF2B5EF4-FFF2-40B4-BE49-F238E27FC236}">
                <a16:creationId xmlns:a16="http://schemas.microsoft.com/office/drawing/2014/main" id="{6F7CB1C2-D75D-CC32-229E-2F33B44B34AB}"/>
              </a:ext>
            </a:extLst>
          </p:cNvPr>
          <p:cNvPicPr>
            <a:picLocks noGrp="1" noChangeAspect="1"/>
          </p:cNvPicPr>
          <p:nvPr>
            <p:ph idx="1"/>
          </p:nvPr>
        </p:nvPicPr>
        <p:blipFill>
          <a:blip r:embed="rId2"/>
          <a:stretch>
            <a:fillRect/>
          </a:stretch>
        </p:blipFill>
        <p:spPr>
          <a:xfrm>
            <a:off x="661680" y="1853865"/>
            <a:ext cx="7820639" cy="3626115"/>
          </a:xfrm>
        </p:spPr>
      </p:pic>
    </p:spTree>
    <p:extLst>
      <p:ext uri="{BB962C8B-B14F-4D97-AF65-F5344CB8AC3E}">
        <p14:creationId xmlns:p14="http://schemas.microsoft.com/office/powerpoint/2010/main" val="3703668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1530F-7BF6-0157-1F93-F9B06135B568}"/>
              </a:ext>
            </a:extLst>
          </p:cNvPr>
          <p:cNvSpPr>
            <a:spLocks noGrp="1"/>
          </p:cNvSpPr>
          <p:nvPr>
            <p:ph type="title"/>
          </p:nvPr>
        </p:nvSpPr>
        <p:spPr/>
        <p:txBody>
          <a:bodyPr/>
          <a:lstStyle/>
          <a:p>
            <a:r>
              <a:rPr lang="en-US" dirty="0">
                <a:cs typeface="Calibri Light" panose="020F0302020204030204"/>
              </a:rPr>
              <a:t>Student Attestation and Signature</a:t>
            </a:r>
          </a:p>
        </p:txBody>
      </p:sp>
      <p:pic>
        <p:nvPicPr>
          <p:cNvPr id="6" name="Content Placeholder 5" descr="A close up of a document&#10;&#10;Description automatically generated">
            <a:extLst>
              <a:ext uri="{FF2B5EF4-FFF2-40B4-BE49-F238E27FC236}">
                <a16:creationId xmlns:a16="http://schemas.microsoft.com/office/drawing/2014/main" id="{47BE91BD-9935-1E63-D1EC-3BC8E06A7AF9}"/>
              </a:ext>
            </a:extLst>
          </p:cNvPr>
          <p:cNvPicPr>
            <a:picLocks noGrp="1" noChangeAspect="1"/>
          </p:cNvPicPr>
          <p:nvPr>
            <p:ph idx="1"/>
          </p:nvPr>
        </p:nvPicPr>
        <p:blipFill rotWithShape="1">
          <a:blip r:embed="rId2"/>
          <a:srcRect l="7422" r="3996"/>
          <a:stretch/>
        </p:blipFill>
        <p:spPr>
          <a:xfrm>
            <a:off x="770929" y="1615126"/>
            <a:ext cx="6986207" cy="2483593"/>
          </a:xfrm>
        </p:spPr>
      </p:pic>
      <p:sp>
        <p:nvSpPr>
          <p:cNvPr id="4" name="Content Placeholder 2">
            <a:extLst>
              <a:ext uri="{FF2B5EF4-FFF2-40B4-BE49-F238E27FC236}">
                <a16:creationId xmlns:a16="http://schemas.microsoft.com/office/drawing/2014/main" id="{113470A0-25F5-C9E7-F799-AE42A0079721}"/>
              </a:ext>
            </a:extLst>
          </p:cNvPr>
          <p:cNvSpPr txBox="1">
            <a:spLocks/>
          </p:cNvSpPr>
          <p:nvPr/>
        </p:nvSpPr>
        <p:spPr>
          <a:xfrm>
            <a:off x="771173" y="4246365"/>
            <a:ext cx="6986553" cy="112111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Wingdings"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cs typeface="Calibri"/>
              </a:rPr>
              <a:t>Students sign and date the bottom of the first page of the ARF agreeing to the terms of acceptance of the position.</a:t>
            </a:r>
          </a:p>
        </p:txBody>
      </p:sp>
    </p:spTree>
    <p:extLst>
      <p:ext uri="{BB962C8B-B14F-4D97-AF65-F5344CB8AC3E}">
        <p14:creationId xmlns:p14="http://schemas.microsoft.com/office/powerpoint/2010/main" val="3873540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F48A3-3A63-827A-D81F-C8E1FCB9B25E}"/>
              </a:ext>
            </a:extLst>
          </p:cNvPr>
          <p:cNvSpPr>
            <a:spLocks noGrp="1"/>
          </p:cNvSpPr>
          <p:nvPr>
            <p:ph type="title"/>
          </p:nvPr>
        </p:nvSpPr>
        <p:spPr/>
        <p:txBody>
          <a:bodyPr/>
          <a:lstStyle/>
          <a:p>
            <a:r>
              <a:rPr lang="en-US" dirty="0">
                <a:cs typeface="Calibri Light"/>
              </a:rPr>
              <a:t>Page 2: Hiring Department</a:t>
            </a:r>
          </a:p>
        </p:txBody>
      </p:sp>
      <p:pic>
        <p:nvPicPr>
          <p:cNvPr id="4" name="Content Placeholder 3" descr="A close-up of a form&#10;&#10;Description automatically generated">
            <a:extLst>
              <a:ext uri="{FF2B5EF4-FFF2-40B4-BE49-F238E27FC236}">
                <a16:creationId xmlns:a16="http://schemas.microsoft.com/office/drawing/2014/main" id="{068DF04F-2FCF-7B7D-6C1C-8DBB92DBB89D}"/>
              </a:ext>
            </a:extLst>
          </p:cNvPr>
          <p:cNvPicPr>
            <a:picLocks noGrp="1" noChangeAspect="1"/>
          </p:cNvPicPr>
          <p:nvPr>
            <p:ph idx="1"/>
          </p:nvPr>
        </p:nvPicPr>
        <p:blipFill>
          <a:blip r:embed="rId2"/>
          <a:stretch>
            <a:fillRect/>
          </a:stretch>
        </p:blipFill>
        <p:spPr>
          <a:xfrm>
            <a:off x="1598456" y="1586277"/>
            <a:ext cx="5808860" cy="2117975"/>
          </a:xfrm>
        </p:spPr>
      </p:pic>
      <p:sp>
        <p:nvSpPr>
          <p:cNvPr id="5" name="Content Placeholder 2">
            <a:extLst>
              <a:ext uri="{FF2B5EF4-FFF2-40B4-BE49-F238E27FC236}">
                <a16:creationId xmlns:a16="http://schemas.microsoft.com/office/drawing/2014/main" id="{3501DCED-C7AA-762B-EB50-E3C64E9E5E88}"/>
              </a:ext>
            </a:extLst>
          </p:cNvPr>
          <p:cNvSpPr txBox="1">
            <a:spLocks/>
          </p:cNvSpPr>
          <p:nvPr/>
        </p:nvSpPr>
        <p:spPr>
          <a:xfrm>
            <a:off x="664847" y="3984734"/>
            <a:ext cx="7910767" cy="129281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Wingdings"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cs typeface="Calibri"/>
              </a:rPr>
              <a:t>The Hiring Department will fill out the Hiring Information: employee information, department information, whether the student is new or returning, indicate if a change is being made, and provide 2-3 sentences describing the position.</a:t>
            </a:r>
          </a:p>
        </p:txBody>
      </p:sp>
    </p:spTree>
    <p:extLst>
      <p:ext uri="{BB962C8B-B14F-4D97-AF65-F5344CB8AC3E}">
        <p14:creationId xmlns:p14="http://schemas.microsoft.com/office/powerpoint/2010/main" val="171107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804B-6975-DF16-0CF3-BD9B4FC1717F}"/>
              </a:ext>
            </a:extLst>
          </p:cNvPr>
          <p:cNvSpPr>
            <a:spLocks noGrp="1"/>
          </p:cNvSpPr>
          <p:nvPr>
            <p:ph type="title"/>
          </p:nvPr>
        </p:nvSpPr>
        <p:spPr/>
        <p:txBody>
          <a:bodyPr/>
          <a:lstStyle/>
          <a:p>
            <a:r>
              <a:rPr lang="en-US" dirty="0">
                <a:cs typeface="Calibri Light"/>
              </a:rPr>
              <a:t>Hiring Information</a:t>
            </a:r>
            <a:endParaRPr lang="en-US" dirty="0"/>
          </a:p>
        </p:txBody>
      </p:sp>
      <p:pic>
        <p:nvPicPr>
          <p:cNvPr id="4" name="Content Placeholder 3" descr="A close-up of a student registration form&#10;&#10;Description automatically generated">
            <a:extLst>
              <a:ext uri="{FF2B5EF4-FFF2-40B4-BE49-F238E27FC236}">
                <a16:creationId xmlns:a16="http://schemas.microsoft.com/office/drawing/2014/main" id="{B2014D11-EAC8-4797-B86C-65CB2F79B501}"/>
              </a:ext>
            </a:extLst>
          </p:cNvPr>
          <p:cNvPicPr>
            <a:picLocks noGrp="1" noChangeAspect="1"/>
          </p:cNvPicPr>
          <p:nvPr>
            <p:ph idx="1"/>
          </p:nvPr>
        </p:nvPicPr>
        <p:blipFill>
          <a:blip r:embed="rId2"/>
          <a:stretch>
            <a:fillRect/>
          </a:stretch>
        </p:blipFill>
        <p:spPr>
          <a:xfrm>
            <a:off x="628650" y="1957487"/>
            <a:ext cx="7886700" cy="2848832"/>
          </a:xfrm>
        </p:spPr>
      </p:pic>
    </p:spTree>
    <p:extLst>
      <p:ext uri="{BB962C8B-B14F-4D97-AF65-F5344CB8AC3E}">
        <p14:creationId xmlns:p14="http://schemas.microsoft.com/office/powerpoint/2010/main" val="2740517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F48A3-3A63-827A-D81F-C8E1FCB9B25E}"/>
              </a:ext>
            </a:extLst>
          </p:cNvPr>
          <p:cNvSpPr>
            <a:spLocks noGrp="1"/>
          </p:cNvSpPr>
          <p:nvPr>
            <p:ph type="title"/>
          </p:nvPr>
        </p:nvSpPr>
        <p:spPr/>
        <p:txBody>
          <a:bodyPr/>
          <a:lstStyle/>
          <a:p>
            <a:r>
              <a:rPr lang="en-US" dirty="0">
                <a:cs typeface="Calibri Light"/>
              </a:rPr>
              <a:t>Assistantship Details</a:t>
            </a:r>
          </a:p>
        </p:txBody>
      </p:sp>
      <p:pic>
        <p:nvPicPr>
          <p:cNvPr id="6" name="Content Placeholder 5" descr="A screen shot of a computer&#10;&#10;Description automatically generated">
            <a:extLst>
              <a:ext uri="{FF2B5EF4-FFF2-40B4-BE49-F238E27FC236}">
                <a16:creationId xmlns:a16="http://schemas.microsoft.com/office/drawing/2014/main" id="{751E0B56-5BED-FFC6-8E07-DD647E8CD841}"/>
              </a:ext>
            </a:extLst>
          </p:cNvPr>
          <p:cNvPicPr>
            <a:picLocks noGrp="1" noChangeAspect="1"/>
          </p:cNvPicPr>
          <p:nvPr>
            <p:ph idx="1"/>
          </p:nvPr>
        </p:nvPicPr>
        <p:blipFill>
          <a:blip r:embed="rId2"/>
          <a:stretch>
            <a:fillRect/>
          </a:stretch>
        </p:blipFill>
        <p:spPr>
          <a:xfrm>
            <a:off x="580040" y="1837513"/>
            <a:ext cx="5849229" cy="3160085"/>
          </a:xfrm>
        </p:spPr>
      </p:pic>
      <p:sp>
        <p:nvSpPr>
          <p:cNvPr id="4" name="Content Placeholder 2">
            <a:extLst>
              <a:ext uri="{FF2B5EF4-FFF2-40B4-BE49-F238E27FC236}">
                <a16:creationId xmlns:a16="http://schemas.microsoft.com/office/drawing/2014/main" id="{B35FF58F-48B2-6E73-7BE3-3E9555E53798}"/>
              </a:ext>
            </a:extLst>
          </p:cNvPr>
          <p:cNvSpPr txBox="1">
            <a:spLocks/>
          </p:cNvSpPr>
          <p:nvPr/>
        </p:nvSpPr>
        <p:spPr>
          <a:xfrm>
            <a:off x="6398250" y="1834456"/>
            <a:ext cx="2398195" cy="3533024"/>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Wingdings"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cs typeface="Calibri"/>
              </a:rPr>
              <a:t>The Hiring Department will fill out the information regarding the assistantship - including type, load, duration, Brightspace access, and any additional funding</a:t>
            </a:r>
          </a:p>
        </p:txBody>
      </p:sp>
    </p:spTree>
    <p:extLst>
      <p:ext uri="{BB962C8B-B14F-4D97-AF65-F5344CB8AC3E}">
        <p14:creationId xmlns:p14="http://schemas.microsoft.com/office/powerpoint/2010/main" val="2986515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leline-template wide-NP logo top-blue" id="{0D6DB964-BC22-B248-A89F-A9E73A416C20}" vid="{ADDA3A93-35DB-364C-91E9-FAF9821FBD9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9D2395C626B843A24EA5BB2F3535F2" ma:contentTypeVersion="20" ma:contentTypeDescription="Create a new document." ma:contentTypeScope="" ma:versionID="9bc93b7e8349b44472b2d02933957909">
  <xsd:schema xmlns:xsd="http://www.w3.org/2001/XMLSchema" xmlns:xs="http://www.w3.org/2001/XMLSchema" xmlns:p="http://schemas.microsoft.com/office/2006/metadata/properties" xmlns:ns2="d6df8c79-ec9e-4bfe-95e3-8f9c601bac84" xmlns:ns3="b5fa43f2-02a5-4edf-8e0e-2cf36ff874f0" targetNamespace="http://schemas.microsoft.com/office/2006/metadata/properties" ma:root="true" ma:fieldsID="8e1ad55a0b611b582fc8cb52b78275e1" ns2:_="" ns3:_="">
    <xsd:import namespace="d6df8c79-ec9e-4bfe-95e3-8f9c601bac84"/>
    <xsd:import namespace="b5fa43f2-02a5-4edf-8e0e-2cf36ff874f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element ref="ns3:MediaLengthInSeconds" minOccurs="0"/>
                <xsd:element ref="ns3:MediaServiceDateTaken" minOccurs="0"/>
                <xsd:element ref="ns3:lcf76f155ced4ddcb4097134ff3c332f" minOccurs="0"/>
                <xsd:element ref="ns2:TaxCatchAll" minOccurs="0"/>
                <xsd:element ref="ns3:MediaServiceLocation" minOccurs="0"/>
                <xsd:element ref="ns3:Note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df8c79-ec9e-4bfe-95e3-8f9c601bac8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5ee326a-0129-47e0-b34a-3d89cc5d91fc}" ma:internalName="TaxCatchAll" ma:showField="CatchAllData" ma:web="d6df8c79-ec9e-4bfe-95e3-8f9c601bac8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5fa43f2-02a5-4edf-8e0e-2cf36ff874f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961168-1882-404d-b78f-614f2ba8476e"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Notes" ma:index="24" nillable="true" ma:displayName="Notes" ma:default="Dummy file added" ma:format="Dropdown" ma:internalName="Notes">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6df8c79-ec9e-4bfe-95e3-8f9c601bac84" xsi:nil="true"/>
    <lcf76f155ced4ddcb4097134ff3c332f xmlns="b5fa43f2-02a5-4edf-8e0e-2cf36ff874f0">
      <Terms xmlns="http://schemas.microsoft.com/office/infopath/2007/PartnerControls"/>
    </lcf76f155ced4ddcb4097134ff3c332f>
    <Notes xmlns="b5fa43f2-02a5-4edf-8e0e-2cf36ff874f0">Dummy file added</Notes>
    <SharedWithUsers xmlns="d6df8c79-ec9e-4bfe-95e3-8f9c601bac84">
      <UserInfo>
        <DisplayName/>
        <AccountId xsi:nil="true"/>
        <AccountType/>
      </UserInfo>
    </SharedWithUsers>
  </documentManagement>
</p:properties>
</file>

<file path=customXml/itemProps1.xml><?xml version="1.0" encoding="utf-8"?>
<ds:datastoreItem xmlns:ds="http://schemas.openxmlformats.org/officeDocument/2006/customXml" ds:itemID="{3ADC9D02-7DE8-45DF-9BC0-E2474FDDA506}">
  <ds:schemaRefs>
    <ds:schemaRef ds:uri="http://schemas.microsoft.com/sharepoint/v3/contenttype/forms"/>
  </ds:schemaRefs>
</ds:datastoreItem>
</file>

<file path=customXml/itemProps2.xml><?xml version="1.0" encoding="utf-8"?>
<ds:datastoreItem xmlns:ds="http://schemas.openxmlformats.org/officeDocument/2006/customXml" ds:itemID="{71C12852-C064-47DE-A9C7-DA6F99EE54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df8c79-ec9e-4bfe-95e3-8f9c601bac84"/>
    <ds:schemaRef ds:uri="b5fa43f2-02a5-4edf-8e0e-2cf36ff874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49F640-894B-4DF8-9184-2005C452877D}">
  <ds:schemaRefs>
    <ds:schemaRef ds:uri="6df86c11-c383-4f5b-9b8e-57b9ff0cf9c7"/>
    <ds:schemaRef ds:uri="d29fccd8-b4ef-416b-9143-379f7292147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6df8c79-ec9e-4bfe-95e3-8f9c601bac84"/>
    <ds:schemaRef ds:uri="b5fa43f2-02a5-4edf-8e0e-2cf36ff874f0"/>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582</Words>
  <Application>Microsoft Office PowerPoint</Application>
  <PresentationFormat>On-screen Show (16:10)</PresentationFormat>
  <Paragraphs>56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Assistantship Hiring Process</vt:lpstr>
      <vt:lpstr>Hiring Timeline</vt:lpstr>
      <vt:lpstr>Graduate or Teaching Assistantship  Appointment Request Form (ARF)</vt:lpstr>
      <vt:lpstr>Page 1: Student Information</vt:lpstr>
      <vt:lpstr>Applicant Information</vt:lpstr>
      <vt:lpstr>Student Attestation and Signature</vt:lpstr>
      <vt:lpstr>Page 2: Hiring Department</vt:lpstr>
      <vt:lpstr>Hiring Information</vt:lpstr>
      <vt:lpstr>Assistantship Details</vt:lpstr>
      <vt:lpstr>Approvals</vt:lpstr>
      <vt:lpstr>Stipend and Tuition Waiver Information</vt:lpstr>
      <vt:lpstr>Fair Chance Form</vt:lpstr>
      <vt:lpstr>Closing the Loop</vt:lpstr>
      <vt:lpstr>Examples</vt:lpstr>
      <vt:lpstr>Examples</vt:lpstr>
      <vt:lpstr>Examples</vt:lpstr>
      <vt:lpstr>Additional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TAGA Hiring Process</dc:title>
  <dc:creator>Microsoft Office User</dc:creator>
  <cp:lastModifiedBy>Vika Shock</cp:lastModifiedBy>
  <cp:revision>311</cp:revision>
  <dcterms:created xsi:type="dcterms:W3CDTF">2020-02-06T17:30:07Z</dcterms:created>
  <dcterms:modified xsi:type="dcterms:W3CDTF">2025-07-08T19:20:05Z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0x0101008C9D2395C626B843A24EA5BB2F3535F2</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